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5" r:id="rId2"/>
    <p:sldId id="286" r:id="rId3"/>
    <p:sldId id="271" r:id="rId4"/>
    <p:sldId id="269" r:id="rId5"/>
    <p:sldId id="299" r:id="rId6"/>
    <p:sldId id="297" r:id="rId7"/>
    <p:sldId id="296" r:id="rId8"/>
    <p:sldId id="280" r:id="rId9"/>
    <p:sldId id="291" r:id="rId10"/>
    <p:sldId id="298" r:id="rId11"/>
    <p:sldId id="293" r:id="rId12"/>
  </p:sldIdLst>
  <p:sldSz cx="9144000" cy="6858000" type="screen4x3"/>
  <p:notesSz cx="6858000" cy="9144000"/>
  <p:custDataLst>
    <p:tags r:id="rId1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74A"/>
    <a:srgbClr val="3399FF"/>
    <a:srgbClr val="666699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84625" autoAdjust="0"/>
  </p:normalViewPr>
  <p:slideViewPr>
    <p:cSldViewPr>
      <p:cViewPr varScale="1">
        <p:scale>
          <a:sx n="78" d="100"/>
          <a:sy n="78" d="100"/>
        </p:scale>
        <p:origin x="85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55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846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834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373216"/>
            <a:ext cx="7020272" cy="1368152"/>
          </a:xfrm>
        </p:spPr>
        <p:txBody>
          <a:bodyPr/>
          <a:lstStyle>
            <a:lvl1pPr>
              <a:defRPr b="1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</a:t>
            </a:r>
            <a:r>
              <a:rPr lang="en-US" dirty="0" smtClean="0"/>
              <a:t> </a:t>
            </a: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520259"/>
            <a:ext cx="2133600" cy="365125"/>
          </a:xfrm>
        </p:spPr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520259"/>
            <a:ext cx="2895600" cy="365125"/>
          </a:xfrm>
        </p:spPr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" name="Текст 2"/>
          <p:cNvSpPr>
            <a:spLocks noGrp="1"/>
          </p:cNvSpPr>
          <p:nvPr>
            <p:ph idx="1"/>
          </p:nvPr>
        </p:nvSpPr>
        <p:spPr>
          <a:xfrm>
            <a:off x="179512" y="1988840"/>
            <a:ext cx="8784976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4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4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4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0" y="228168"/>
            <a:ext cx="7655145" cy="1150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accent4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accent4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4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4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4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accent4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accent4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4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4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4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168"/>
            <a:ext cx="7655145" cy="1150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988840"/>
            <a:ext cx="8784976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520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4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32656"/>
            <a:ext cx="8532440" cy="576064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Bahnschrift Condensed" pitchFamily="34" charset="0"/>
              </a:rPr>
              <a:t>БОУ « Егорьевская ООШ»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  <a:latin typeface="Bahnschrift Condensed" pitchFamily="34" charset="0"/>
              </a:rPr>
            </a:br>
            <a:r>
              <a:rPr lang="ru-RU" dirty="0" smtClean="0">
                <a:solidFill>
                  <a:srgbClr val="FF0000"/>
                </a:solidFill>
                <a:latin typeface="Bahnschrift Condensed" pitchFamily="34" charset="0"/>
              </a:rPr>
              <a:t>«</a:t>
            </a:r>
            <a:r>
              <a:rPr lang="ru-RU" sz="4000" i="1" dirty="0" smtClean="0">
                <a:solidFill>
                  <a:srgbClr val="FF0000"/>
                </a:solidFill>
                <a:latin typeface="Bahnschrift Light" pitchFamily="34" charset="0"/>
              </a:rPr>
              <a:t>Преодоление риска </a:t>
            </a:r>
            <a:r>
              <a:rPr lang="ru-RU" sz="4000" i="1" dirty="0" err="1" smtClean="0">
                <a:solidFill>
                  <a:srgbClr val="FF0000"/>
                </a:solidFill>
                <a:latin typeface="Bahnschrift Light" pitchFamily="34" charset="0"/>
              </a:rPr>
              <a:t>неуспешности</a:t>
            </a:r>
            <a:r>
              <a:rPr lang="ru-RU" sz="4000" i="1" dirty="0" smtClean="0">
                <a:solidFill>
                  <a:srgbClr val="FF0000"/>
                </a:solidFill>
                <a:latin typeface="Bahnschrift Light" pitchFamily="34" charset="0"/>
              </a:rPr>
              <a:t>»</a:t>
            </a:r>
            <a:r>
              <a:rPr lang="ru-RU" sz="4000" i="1" dirty="0" smtClean="0">
                <a:solidFill>
                  <a:srgbClr val="FF0000"/>
                </a:solidFill>
                <a:latin typeface="Bahnschrift Light" pitchFamily="34" charset="0"/>
              </a:rPr>
              <a:t/>
            </a:r>
            <a:br>
              <a:rPr lang="ru-RU" sz="4000" i="1" dirty="0" smtClean="0">
                <a:solidFill>
                  <a:srgbClr val="FF0000"/>
                </a:solidFill>
                <a:latin typeface="Bahnschrift Light" pitchFamily="34" charset="0"/>
              </a:rPr>
            </a:br>
            <a:r>
              <a:rPr lang="ru-RU" sz="4000" i="1" dirty="0" smtClean="0">
                <a:solidFill>
                  <a:srgbClr val="FF0000"/>
                </a:solidFill>
                <a:latin typeface="Bahnschrift Light" pitchFamily="34" charset="0"/>
              </a:rPr>
              <a:t>»</a:t>
            </a:r>
            <a:r>
              <a:rPr lang="ru-RU" sz="4000" i="1" dirty="0" smtClean="0">
                <a:solidFill>
                  <a:srgbClr val="FF0000"/>
                </a:solidFill>
                <a:latin typeface="Bahnschrift Light" pitchFamily="34" charset="0"/>
              </a:rPr>
              <a:t/>
            </a:r>
            <a:br>
              <a:rPr lang="ru-RU" sz="4000" i="1" dirty="0" smtClean="0">
                <a:solidFill>
                  <a:srgbClr val="FF0000"/>
                </a:solidFill>
                <a:latin typeface="Bahnschrift Light" pitchFamily="34" charset="0"/>
              </a:rPr>
            </a:br>
            <a:r>
              <a:rPr lang="ru-RU" sz="4000" i="1" dirty="0" smtClean="0">
                <a:solidFill>
                  <a:srgbClr val="FF0000"/>
                </a:solidFill>
                <a:latin typeface="Bahnschrift Light" pitchFamily="34" charset="0"/>
              </a:rPr>
              <a:t/>
            </a:r>
            <a:br>
              <a:rPr lang="ru-RU" sz="4000" i="1" dirty="0" smtClean="0">
                <a:solidFill>
                  <a:srgbClr val="FF0000"/>
                </a:solidFill>
                <a:latin typeface="Bahnschrift Light" pitchFamily="34" charset="0"/>
              </a:rPr>
            </a:br>
            <a:r>
              <a:rPr lang="ru-RU" sz="4000" i="1" dirty="0" smtClean="0">
                <a:solidFill>
                  <a:srgbClr val="FF0000"/>
                </a:solidFill>
                <a:latin typeface="Bahnschrift Light" pitchFamily="34" charset="0"/>
              </a:rPr>
              <a:t>О. В. </a:t>
            </a:r>
            <a:r>
              <a:rPr lang="ru-RU" sz="4000" i="1" dirty="0" err="1" smtClean="0">
                <a:solidFill>
                  <a:srgbClr val="FF0000"/>
                </a:solidFill>
                <a:latin typeface="Bahnschrift Light" pitchFamily="34" charset="0"/>
              </a:rPr>
              <a:t>Коробкова</a:t>
            </a:r>
            <a:r>
              <a:rPr lang="ru-RU" sz="4000" i="1" dirty="0" smtClean="0">
                <a:solidFill>
                  <a:srgbClr val="FF0000"/>
                </a:solidFill>
                <a:latin typeface="Bahnschrift Light" pitchFamily="34" charset="0"/>
              </a:rPr>
              <a:t> </a:t>
            </a:r>
            <a:r>
              <a:rPr lang="ru-RU" sz="4000" i="1" dirty="0" smtClean="0">
                <a:solidFill>
                  <a:srgbClr val="00B050"/>
                </a:solidFill>
                <a:latin typeface="Bahnschrift Light" pitchFamily="34" charset="0"/>
              </a:rPr>
              <a:t>директор</a:t>
            </a:r>
            <a:endParaRPr lang="ru-RU" sz="4000" i="1" dirty="0">
              <a:solidFill>
                <a:srgbClr val="00B050"/>
              </a:solidFill>
              <a:latin typeface="Bahnschrift Light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Родительские собрания.</a:t>
            </a:r>
          </a:p>
          <a:p>
            <a:r>
              <a:rPr lang="ru-RU" dirty="0" smtClean="0"/>
              <a:t>Совместное проведение общешкольных мероприятий.</a:t>
            </a:r>
          </a:p>
          <a:p>
            <a:r>
              <a:rPr lang="ru-RU" dirty="0" smtClean="0"/>
              <a:t>Приглашение родителей на уроки в качестве учеников.</a:t>
            </a:r>
          </a:p>
          <a:p>
            <a:r>
              <a:rPr lang="ru-RU" dirty="0" smtClean="0"/>
              <a:t>День вопросов и ответов(</a:t>
            </a:r>
            <a:r>
              <a:rPr lang="ru-RU" dirty="0" err="1" smtClean="0"/>
              <a:t>консультации,диалоги</a:t>
            </a:r>
            <a:r>
              <a:rPr lang="ru-RU" dirty="0" smtClean="0"/>
              <a:t>)</a:t>
            </a:r>
          </a:p>
          <a:p>
            <a:r>
              <a:rPr lang="ru-RU" dirty="0" smtClean="0"/>
              <a:t>День открытых дверей для родителей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повысить уровень социального </a:t>
            </a:r>
            <a:r>
              <a:rPr lang="ru-RU" dirty="0" smtClean="0"/>
              <a:t>партнёрства </a:t>
            </a:r>
            <a:r>
              <a:rPr lang="ru-RU" dirty="0" smtClean="0"/>
              <a:t>родителей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xfrm>
            <a:off x="611188" y="2060575"/>
            <a:ext cx="8229600" cy="1143000"/>
          </a:xfrm>
        </p:spPr>
        <p:txBody>
          <a:bodyPr/>
          <a:lstStyle/>
          <a:p>
            <a:pPr algn="ctr"/>
            <a:r>
              <a:rPr lang="ru-RU" b="1" smtClean="0">
                <a:solidFill>
                  <a:schemeClr val="accent1"/>
                </a:solidFill>
                <a:latin typeface="Arial" charset="0"/>
              </a:rPr>
              <a:t>Творческих  вам успехов!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Факторы риска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Bahnschrift Light Condensed" pitchFamily="34" charset="0"/>
              </a:rPr>
              <a:t>Низкий уровень вовлечённости родителей</a:t>
            </a:r>
          </a:p>
          <a:p>
            <a:r>
              <a:rPr lang="ru-RU" sz="4000" b="1" dirty="0" smtClean="0">
                <a:latin typeface="Bahnschrift Light Condensed" pitchFamily="34" charset="0"/>
              </a:rPr>
              <a:t>Высокая доля обучающихся с рисками учебной </a:t>
            </a:r>
            <a:r>
              <a:rPr lang="ru-RU" sz="4000" b="1" dirty="0" err="1" smtClean="0">
                <a:latin typeface="Bahnschrift Light Condensed" pitchFamily="34" charset="0"/>
              </a:rPr>
              <a:t>неуспешности</a:t>
            </a:r>
            <a:endParaRPr lang="ru-RU" sz="4000" b="1" dirty="0">
              <a:latin typeface="Bahnschrift Light Condensed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6" cy="432048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Задачи: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1.</a:t>
            </a:r>
            <a:r>
              <a:rPr lang="ru-RU" dirty="0" smtClean="0">
                <a:solidFill>
                  <a:schemeClr val="tx1"/>
                </a:solidFill>
              </a:rPr>
              <a:t>Обеспечение </a:t>
            </a:r>
            <a:r>
              <a:rPr lang="ru-RU" dirty="0" smtClean="0">
                <a:solidFill>
                  <a:schemeClr val="tx1"/>
                </a:solidFill>
              </a:rPr>
              <a:t>позитивной динамики уровня </a:t>
            </a:r>
            <a:r>
              <a:rPr lang="ru-RU" dirty="0" err="1" smtClean="0">
                <a:solidFill>
                  <a:schemeClr val="tx1"/>
                </a:solidFill>
              </a:rPr>
              <a:t>обученности</a:t>
            </a:r>
            <a:r>
              <a:rPr lang="ru-RU" dirty="0" smtClean="0">
                <a:solidFill>
                  <a:schemeClr val="tx1"/>
                </a:solidFill>
              </a:rPr>
              <a:t>, в том числе  результатов ГИА, ВПР  и роста учебных достижений обучающихся. 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2. Повышение компетентности педагогов по  применению новых образовательных технологий для преодоления низких образовательных результатов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3. Создание системы эффективного партнерства и взаимодействия с родительской общественностью   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476672"/>
            <a:ext cx="7655145" cy="1656184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Цель программы: 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модели эффективной школы, способствующей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снижению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доли обучающихся с рисками учебной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неуспешности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счет создания условий   организации  обучения и повышения   мотивации школьников к учебной деятельности, вовлечения родителей в школьную жизнь, путём создания системы эффективного партнёрства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0099"/>
                </a:solidFill>
                <a:latin typeface="Arial" charset="0"/>
              </a:rPr>
              <a:t>Причины </a:t>
            </a:r>
            <a:r>
              <a:rPr lang="ru-RU" b="1" dirty="0" err="1" smtClean="0">
                <a:solidFill>
                  <a:srgbClr val="000099"/>
                </a:solidFill>
                <a:latin typeface="Arial" charset="0"/>
              </a:rPr>
              <a:t>неуспешности</a:t>
            </a:r>
            <a:endParaRPr lang="ru-RU" dirty="0"/>
          </a:p>
        </p:txBody>
      </p:sp>
      <p:sp>
        <p:nvSpPr>
          <p:cNvPr id="24" name="Line 253"/>
          <p:cNvSpPr>
            <a:spLocks noChangeShapeType="1"/>
          </p:cNvSpPr>
          <p:nvPr/>
        </p:nvSpPr>
        <p:spPr bwMode="gray">
          <a:xfrm>
            <a:off x="3059832" y="5229200"/>
            <a:ext cx="4800600" cy="0"/>
          </a:xfrm>
          <a:prstGeom prst="line">
            <a:avLst/>
          </a:prstGeom>
          <a:noFill/>
          <a:ln w="25400">
            <a:solidFill>
              <a:schemeClr val="accent4">
                <a:lumMod val="5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" name="Rectangle 254"/>
          <p:cNvSpPr>
            <a:spLocks noChangeArrowheads="1"/>
          </p:cNvSpPr>
          <p:nvPr/>
        </p:nvSpPr>
        <p:spPr bwMode="gray">
          <a:xfrm rot="3419336">
            <a:off x="2295549" y="4701675"/>
            <a:ext cx="479425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6" name="Text Box 255"/>
          <p:cNvSpPr txBox="1">
            <a:spLocks noChangeArrowheads="1"/>
          </p:cNvSpPr>
          <p:nvPr/>
        </p:nvSpPr>
        <p:spPr bwMode="gray">
          <a:xfrm>
            <a:off x="2351112" y="4744537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4</a:t>
            </a:r>
          </a:p>
        </p:txBody>
      </p:sp>
      <p:sp>
        <p:nvSpPr>
          <p:cNvPr id="27" name="Line 256"/>
          <p:cNvSpPr>
            <a:spLocks noChangeShapeType="1"/>
          </p:cNvSpPr>
          <p:nvPr/>
        </p:nvSpPr>
        <p:spPr bwMode="gray">
          <a:xfrm>
            <a:off x="2579712" y="2763337"/>
            <a:ext cx="4800600" cy="0"/>
          </a:xfrm>
          <a:prstGeom prst="line">
            <a:avLst/>
          </a:prstGeom>
          <a:noFill/>
          <a:ln w="25400">
            <a:solidFill>
              <a:schemeClr val="accent4">
                <a:lumMod val="5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Rectangle 257"/>
          <p:cNvSpPr>
            <a:spLocks noChangeArrowheads="1"/>
          </p:cNvSpPr>
          <p:nvPr/>
        </p:nvSpPr>
        <p:spPr bwMode="gray">
          <a:xfrm rot="3419336">
            <a:off x="2223541" y="2187075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rgbClr val="FF0000"/>
              </a:solidFill>
            </a:endParaRPr>
          </a:p>
        </p:txBody>
      </p:sp>
      <p:sp>
        <p:nvSpPr>
          <p:cNvPr id="29" name="Text Box 258"/>
          <p:cNvSpPr txBox="1">
            <a:spLocks noChangeArrowheads="1"/>
          </p:cNvSpPr>
          <p:nvPr/>
        </p:nvSpPr>
        <p:spPr bwMode="gray">
          <a:xfrm>
            <a:off x="2987824" y="2274387"/>
            <a:ext cx="5043991" cy="52629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dirty="0">
                <a:solidFill>
                  <a:srgbClr val="000099"/>
                </a:solidFill>
                <a:latin typeface="Arial" charset="0"/>
              </a:rPr>
              <a:t>С</a:t>
            </a:r>
            <a:r>
              <a:rPr lang="ru-RU" sz="2400" dirty="0" smtClean="0">
                <a:solidFill>
                  <a:srgbClr val="000099"/>
                </a:solidFill>
                <a:latin typeface="Arial" charset="0"/>
              </a:rPr>
              <a:t>тиль </a:t>
            </a:r>
            <a:r>
              <a:rPr lang="ru-RU" sz="2400" dirty="0" smtClean="0">
                <a:solidFill>
                  <a:srgbClr val="000099"/>
                </a:solidFill>
                <a:latin typeface="Arial" charset="0"/>
              </a:rPr>
              <a:t>семейного </a:t>
            </a:r>
            <a:r>
              <a:rPr lang="ru-RU" sz="2400" dirty="0" smtClean="0">
                <a:solidFill>
                  <a:srgbClr val="000099"/>
                </a:solidFill>
                <a:latin typeface="Arial" charset="0"/>
              </a:rPr>
              <a:t>воспитания</a:t>
            </a:r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eaLnBrk="0" hangingPunct="0"/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eaLnBrk="0" hangingPunct="0"/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eaLnBrk="0" hangingPunct="0"/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eaLnBrk="0" hangingPunct="0"/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eaLnBrk="0" hangingPunct="0"/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eaLnBrk="0" hangingPunct="0"/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eaLnBrk="0" hangingPunct="0"/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eaLnBrk="0" hangingPunct="0"/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eaLnBrk="0" hangingPunct="0"/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eaLnBrk="0" hangingPunct="0"/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eaLnBrk="0" hangingPunct="0"/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eaLnBrk="0" hangingPunct="0"/>
            <a:endParaRPr lang="ru-RU" sz="2400" dirty="0" smtClean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  <a:p>
            <a:pPr eaLnBrk="0" hangingPunct="0"/>
            <a:endParaRPr lang="en-US" sz="24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0" name="Text Box 259"/>
          <p:cNvSpPr txBox="1">
            <a:spLocks noChangeArrowheads="1"/>
          </p:cNvSpPr>
          <p:nvPr/>
        </p:nvSpPr>
        <p:spPr bwMode="gray">
          <a:xfrm>
            <a:off x="2351112" y="2229937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31" name="Line 260"/>
          <p:cNvSpPr>
            <a:spLocks noChangeShapeType="1"/>
          </p:cNvSpPr>
          <p:nvPr/>
        </p:nvSpPr>
        <p:spPr bwMode="gray">
          <a:xfrm flipV="1">
            <a:off x="2579712" y="3573016"/>
            <a:ext cx="5736704" cy="28521"/>
          </a:xfrm>
          <a:prstGeom prst="line">
            <a:avLst/>
          </a:prstGeom>
          <a:noFill/>
          <a:ln w="25400">
            <a:solidFill>
              <a:schemeClr val="accent4">
                <a:lumMod val="5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2" name="Rectangle 261"/>
          <p:cNvSpPr>
            <a:spLocks noChangeArrowheads="1"/>
          </p:cNvSpPr>
          <p:nvPr/>
        </p:nvSpPr>
        <p:spPr bwMode="gray">
          <a:xfrm rot="3419336">
            <a:off x="2295549" y="3025275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3" name="Text Box 262"/>
          <p:cNvSpPr txBox="1">
            <a:spLocks noChangeArrowheads="1"/>
          </p:cNvSpPr>
          <p:nvPr/>
        </p:nvSpPr>
        <p:spPr bwMode="gray">
          <a:xfrm>
            <a:off x="2351112" y="3068137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2</a:t>
            </a:r>
          </a:p>
        </p:txBody>
      </p:sp>
      <p:sp>
        <p:nvSpPr>
          <p:cNvPr id="34" name="Line 263"/>
          <p:cNvSpPr>
            <a:spLocks noChangeShapeType="1"/>
          </p:cNvSpPr>
          <p:nvPr/>
        </p:nvSpPr>
        <p:spPr bwMode="gray">
          <a:xfrm>
            <a:off x="3059832" y="4725144"/>
            <a:ext cx="4799012" cy="1587"/>
          </a:xfrm>
          <a:prstGeom prst="line">
            <a:avLst/>
          </a:prstGeom>
          <a:noFill/>
          <a:ln w="25400">
            <a:solidFill>
              <a:schemeClr val="accent4">
                <a:lumMod val="5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5" name="Rectangle 264"/>
          <p:cNvSpPr>
            <a:spLocks noChangeArrowheads="1"/>
          </p:cNvSpPr>
          <p:nvPr/>
        </p:nvSpPr>
        <p:spPr bwMode="gray">
          <a:xfrm rot="3419336">
            <a:off x="2295549" y="3863475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6" name="Text Box 265"/>
          <p:cNvSpPr txBox="1">
            <a:spLocks noChangeArrowheads="1"/>
          </p:cNvSpPr>
          <p:nvPr/>
        </p:nvSpPr>
        <p:spPr bwMode="gray">
          <a:xfrm>
            <a:off x="2351112" y="3906337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3</a:t>
            </a:r>
          </a:p>
        </p:txBody>
      </p:sp>
      <p:sp>
        <p:nvSpPr>
          <p:cNvPr id="37" name="Line 266"/>
          <p:cNvSpPr>
            <a:spLocks noChangeShapeType="1"/>
          </p:cNvSpPr>
          <p:nvPr/>
        </p:nvSpPr>
        <p:spPr bwMode="gray">
          <a:xfrm>
            <a:off x="2915816" y="6093296"/>
            <a:ext cx="5160640" cy="0"/>
          </a:xfrm>
          <a:prstGeom prst="line">
            <a:avLst/>
          </a:prstGeom>
          <a:noFill/>
          <a:ln w="25400">
            <a:solidFill>
              <a:schemeClr val="accent4">
                <a:lumMod val="5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8" name="Rectangle 267"/>
          <p:cNvSpPr>
            <a:spLocks noChangeArrowheads="1"/>
          </p:cNvSpPr>
          <p:nvPr/>
        </p:nvSpPr>
        <p:spPr bwMode="ltGray">
          <a:xfrm rot="3419336">
            <a:off x="2295549" y="5562100"/>
            <a:ext cx="479425" cy="520700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100000">
                <a:srgbClr val="9900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9" name="Text Box 268"/>
          <p:cNvSpPr txBox="1">
            <a:spLocks noChangeArrowheads="1"/>
          </p:cNvSpPr>
          <p:nvPr/>
        </p:nvSpPr>
        <p:spPr bwMode="gray">
          <a:xfrm>
            <a:off x="2351112" y="5604962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5</a:t>
            </a:r>
          </a:p>
        </p:txBody>
      </p:sp>
      <p:sp>
        <p:nvSpPr>
          <p:cNvPr id="40" name="Text Box 269"/>
          <p:cNvSpPr txBox="1">
            <a:spLocks noChangeArrowheads="1"/>
          </p:cNvSpPr>
          <p:nvPr/>
        </p:nvSpPr>
        <p:spPr bwMode="gray">
          <a:xfrm>
            <a:off x="3059832" y="3136400"/>
            <a:ext cx="6025605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dirty="0">
                <a:solidFill>
                  <a:srgbClr val="000099"/>
                </a:solidFill>
                <a:latin typeface="Arial" charset="0"/>
              </a:rPr>
              <a:t>Н</a:t>
            </a:r>
            <a:r>
              <a:rPr lang="ru-RU" sz="2400" dirty="0" smtClean="0">
                <a:solidFill>
                  <a:srgbClr val="000099"/>
                </a:solidFill>
                <a:latin typeface="Arial" charset="0"/>
              </a:rPr>
              <a:t>еблагополучная </a:t>
            </a:r>
            <a:r>
              <a:rPr lang="ru-RU" sz="2400" dirty="0" smtClean="0">
                <a:solidFill>
                  <a:srgbClr val="000099"/>
                </a:solidFill>
                <a:latin typeface="Arial" charset="0"/>
              </a:rPr>
              <a:t>социальная </a:t>
            </a:r>
            <a:r>
              <a:rPr lang="ru-RU" sz="2400" dirty="0" smtClean="0">
                <a:solidFill>
                  <a:srgbClr val="000099"/>
                </a:solidFill>
                <a:latin typeface="Arial" charset="0"/>
              </a:rPr>
              <a:t>среда</a:t>
            </a:r>
            <a:endParaRPr lang="ru-RU" sz="2400" dirty="0" smtClean="0">
              <a:solidFill>
                <a:srgbClr val="000099"/>
              </a:solidFill>
              <a:latin typeface="Arial" charset="0"/>
            </a:endParaRPr>
          </a:p>
          <a:p>
            <a:pPr eaLnBrk="0" hangingPunct="0"/>
            <a:endParaRPr lang="en-US" sz="24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1" name="Text Box 270"/>
          <p:cNvSpPr txBox="1">
            <a:spLocks noChangeArrowheads="1"/>
          </p:cNvSpPr>
          <p:nvPr/>
        </p:nvSpPr>
        <p:spPr bwMode="gray">
          <a:xfrm>
            <a:off x="2987825" y="3976187"/>
            <a:ext cx="532859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dirty="0">
                <a:solidFill>
                  <a:srgbClr val="000099"/>
                </a:solidFill>
                <a:latin typeface="Arial" charset="0"/>
              </a:rPr>
              <a:t>С</a:t>
            </a:r>
            <a:r>
              <a:rPr lang="ru-RU" sz="2400" dirty="0" smtClean="0">
                <a:solidFill>
                  <a:srgbClr val="000099"/>
                </a:solidFill>
                <a:latin typeface="Arial" charset="0"/>
              </a:rPr>
              <a:t>остояние </a:t>
            </a:r>
            <a:r>
              <a:rPr lang="ru-RU" sz="2400" dirty="0" smtClean="0">
                <a:solidFill>
                  <a:srgbClr val="000099"/>
                </a:solidFill>
                <a:latin typeface="Arial" charset="0"/>
              </a:rPr>
              <a:t>здоровья и физическое </a:t>
            </a:r>
          </a:p>
          <a:p>
            <a:pPr eaLnBrk="0" hangingPunct="0"/>
            <a:r>
              <a:rPr lang="ru-RU" sz="2400" dirty="0" smtClean="0">
                <a:solidFill>
                  <a:srgbClr val="000099"/>
                </a:solidFill>
                <a:latin typeface="Arial" charset="0"/>
              </a:rPr>
              <a:t>развитие   </a:t>
            </a:r>
            <a:r>
              <a:rPr lang="ru-RU" sz="2400" dirty="0" smtClean="0">
                <a:solidFill>
                  <a:srgbClr val="000099"/>
                </a:solidFill>
                <a:latin typeface="Arial" charset="0"/>
              </a:rPr>
              <a:t>детей</a:t>
            </a:r>
            <a:endParaRPr lang="ru-RU" sz="2400" dirty="0" smtClean="0">
              <a:solidFill>
                <a:schemeClr val="tx2"/>
              </a:solidFill>
              <a:latin typeface="Arial" charset="0"/>
            </a:endParaRPr>
          </a:p>
          <a:p>
            <a:pPr eaLnBrk="0" hangingPunct="0"/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 </a:t>
            </a:r>
            <a:endParaRPr lang="en-US" sz="2400" dirty="0">
              <a:solidFill>
                <a:schemeClr val="accent4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42" name="Text Box 271"/>
          <p:cNvSpPr txBox="1">
            <a:spLocks noChangeArrowheads="1"/>
          </p:cNvSpPr>
          <p:nvPr/>
        </p:nvSpPr>
        <p:spPr bwMode="gray">
          <a:xfrm>
            <a:off x="2915816" y="4797152"/>
            <a:ext cx="569648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Н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едостаток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учебной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мотивации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43" name="Text Box 272"/>
          <p:cNvSpPr txBox="1">
            <a:spLocks noChangeArrowheads="1"/>
          </p:cNvSpPr>
          <p:nvPr/>
        </p:nvSpPr>
        <p:spPr bwMode="gray">
          <a:xfrm>
            <a:off x="2915816" y="5589240"/>
            <a:ext cx="547260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О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собенности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психического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развития.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0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6.Личные особенности ребёнка.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7.Пробелы в образовании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8.Отсутствие </a:t>
            </a:r>
            <a:r>
              <a:rPr lang="ru-RU" dirty="0" err="1" smtClean="0">
                <a:solidFill>
                  <a:schemeClr val="tx1"/>
                </a:solidFill>
              </a:rPr>
              <a:t>приемственности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</a:t>
            </a:r>
            <a:r>
              <a:rPr lang="ru-RU" dirty="0" err="1" smtClean="0"/>
              <a:t>неуспешности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6389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1.Низкий ценз образования </a:t>
            </a:r>
            <a:r>
              <a:rPr lang="ru-RU" dirty="0" smtClean="0">
                <a:solidFill>
                  <a:schemeClr val="tx1"/>
                </a:solidFill>
              </a:rPr>
              <a:t>родителей.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2. </a:t>
            </a:r>
            <a:r>
              <a:rPr lang="ru-RU" dirty="0" smtClean="0">
                <a:solidFill>
                  <a:schemeClr val="tx1"/>
                </a:solidFill>
              </a:rPr>
              <a:t>Социальный статус </a:t>
            </a:r>
            <a:r>
              <a:rPr lang="ru-RU" dirty="0" smtClean="0">
                <a:solidFill>
                  <a:schemeClr val="tx1"/>
                </a:solidFill>
              </a:rPr>
              <a:t>семьи.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3. Отсутствие интереса к работе школы у родителей 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4.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Н</a:t>
            </a:r>
            <a:r>
              <a:rPr lang="ru-RU" dirty="0" smtClean="0">
                <a:solidFill>
                  <a:schemeClr val="tx1"/>
                </a:solidFill>
              </a:rPr>
              <a:t>еудовлетворённость </a:t>
            </a:r>
            <a:r>
              <a:rPr lang="ru-RU" dirty="0" smtClean="0">
                <a:solidFill>
                  <a:schemeClr val="tx1"/>
                </a:solidFill>
              </a:rPr>
              <a:t>качеством предоставляемых </a:t>
            </a:r>
            <a:r>
              <a:rPr lang="ru-RU" dirty="0" smtClean="0">
                <a:solidFill>
                  <a:schemeClr val="tx1"/>
                </a:solidFill>
              </a:rPr>
              <a:t>услуг.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Причины низкой доли вовлеченности родителей 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title"/>
          </p:nvPr>
        </p:nvSpPr>
        <p:spPr>
          <a:xfrm>
            <a:off x="908050" y="439738"/>
            <a:ext cx="7696200" cy="441325"/>
          </a:xfrm>
          <a:noFill/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</a:rPr>
              <a:t>Система работы со слабоуспевающими учащимися</a:t>
            </a:r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2051720" y="1052736"/>
            <a:ext cx="4900612" cy="334963"/>
          </a:xfrm>
          <a:prstGeom prst="rect">
            <a:avLst/>
          </a:prstGeom>
          <a:solidFill>
            <a:srgbClr val="D9F8F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latin typeface="Arial" charset="0"/>
              </a:rPr>
              <a:t>Выявление слабоуспевающих учащихся</a:t>
            </a:r>
            <a:endParaRPr lang="ru-RU" sz="1200">
              <a:latin typeface="Arial" charset="0"/>
            </a:endParaRPr>
          </a:p>
        </p:txBody>
      </p:sp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2114550" y="1627188"/>
            <a:ext cx="4900613" cy="334962"/>
          </a:xfrm>
          <a:prstGeom prst="rect">
            <a:avLst/>
          </a:prstGeom>
          <a:solidFill>
            <a:srgbClr val="D9F8F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latin typeface="Arial" charset="0"/>
              </a:rPr>
              <a:t>Изучение причин неуспеваемости</a:t>
            </a:r>
            <a:endParaRPr lang="ru-RU" sz="1200">
              <a:latin typeface="Arial" charset="0"/>
            </a:endParaRPr>
          </a:p>
        </p:txBody>
      </p:sp>
      <p:sp>
        <p:nvSpPr>
          <p:cNvPr id="28677" name="Rectangle 6"/>
          <p:cNvSpPr>
            <a:spLocks noChangeArrowheads="1"/>
          </p:cNvSpPr>
          <p:nvPr/>
        </p:nvSpPr>
        <p:spPr bwMode="auto">
          <a:xfrm>
            <a:off x="2114550" y="2163763"/>
            <a:ext cx="4900613" cy="334962"/>
          </a:xfrm>
          <a:prstGeom prst="rect">
            <a:avLst/>
          </a:prstGeom>
          <a:solidFill>
            <a:srgbClr val="D9F8F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latin typeface="Arial" charset="0"/>
              </a:rPr>
              <a:t>Направление работы с неуспевающими</a:t>
            </a:r>
            <a:endParaRPr lang="ru-RU" sz="1200">
              <a:latin typeface="Arial" charset="0"/>
            </a:endParaRPr>
          </a:p>
        </p:txBody>
      </p:sp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241300" y="2746375"/>
            <a:ext cx="1370013" cy="915988"/>
          </a:xfrm>
          <a:prstGeom prst="rect">
            <a:avLst/>
          </a:prstGeom>
          <a:solidFill>
            <a:srgbClr val="D9F8F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ru-RU" sz="1400">
                <a:latin typeface="Arial" charset="0"/>
              </a:rPr>
              <a:t>Учет индивиду-</a:t>
            </a:r>
          </a:p>
          <a:p>
            <a:pPr algn="ctr"/>
            <a:r>
              <a:rPr lang="ru-RU" sz="1400">
                <a:latin typeface="Arial" charset="0"/>
              </a:rPr>
              <a:t>альных особен-</a:t>
            </a:r>
          </a:p>
          <a:p>
            <a:pPr algn="ctr"/>
            <a:r>
              <a:rPr lang="ru-RU" sz="1400">
                <a:latin typeface="Arial" charset="0"/>
              </a:rPr>
              <a:t>ностей личности</a:t>
            </a:r>
            <a:endParaRPr lang="ru-RU" sz="1200">
              <a:latin typeface="Arial" charset="0"/>
            </a:endParaRPr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1711325" y="2746375"/>
            <a:ext cx="1198563" cy="915988"/>
          </a:xfrm>
          <a:prstGeom prst="rect">
            <a:avLst/>
          </a:prstGeom>
          <a:solidFill>
            <a:srgbClr val="D9F8F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ru-RU" sz="1400">
                <a:latin typeface="Arial" charset="0"/>
              </a:rPr>
              <a:t>Учет социаль-</a:t>
            </a:r>
          </a:p>
          <a:p>
            <a:pPr algn="ctr"/>
            <a:r>
              <a:rPr lang="ru-RU" sz="1400">
                <a:latin typeface="Arial" charset="0"/>
              </a:rPr>
              <a:t>ных условий</a:t>
            </a:r>
            <a:endParaRPr lang="ru-RU" sz="1200">
              <a:latin typeface="Arial" charset="0"/>
            </a:endParaRPr>
          </a:p>
        </p:txBody>
      </p:sp>
      <p:sp>
        <p:nvSpPr>
          <p:cNvPr id="28680" name="Rectangle 9"/>
          <p:cNvSpPr>
            <a:spLocks noChangeArrowheads="1"/>
          </p:cNvSpPr>
          <p:nvPr/>
        </p:nvSpPr>
        <p:spPr bwMode="auto">
          <a:xfrm>
            <a:off x="3016250" y="2746375"/>
            <a:ext cx="1503363" cy="901700"/>
          </a:xfrm>
          <a:prstGeom prst="rect">
            <a:avLst/>
          </a:prstGeom>
          <a:solidFill>
            <a:srgbClr val="D9F8F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ru-RU" sz="1400">
                <a:latin typeface="Arial" charset="0"/>
              </a:rPr>
              <a:t>Учет возрастных</a:t>
            </a:r>
          </a:p>
          <a:p>
            <a:pPr algn="ctr"/>
            <a:r>
              <a:rPr lang="ru-RU" sz="1400">
                <a:latin typeface="Arial" charset="0"/>
              </a:rPr>
              <a:t>особенностей</a:t>
            </a:r>
            <a:endParaRPr lang="ru-RU" sz="1200">
              <a:latin typeface="Arial" charset="0"/>
            </a:endParaRPr>
          </a:p>
        </p:txBody>
      </p:sp>
      <p:sp>
        <p:nvSpPr>
          <p:cNvPr id="28681" name="Rectangle 10"/>
          <p:cNvSpPr>
            <a:spLocks noChangeArrowheads="1"/>
          </p:cNvSpPr>
          <p:nvPr/>
        </p:nvSpPr>
        <p:spPr bwMode="auto">
          <a:xfrm>
            <a:off x="4613275" y="2730500"/>
            <a:ext cx="1373188" cy="919163"/>
          </a:xfrm>
          <a:prstGeom prst="rect">
            <a:avLst/>
          </a:prstGeom>
          <a:solidFill>
            <a:srgbClr val="D9F8F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ru-RU" sz="1400" dirty="0">
                <a:latin typeface="Arial" charset="0"/>
              </a:rPr>
              <a:t>Учет состояния</a:t>
            </a:r>
          </a:p>
          <a:p>
            <a:pPr algn="ctr"/>
            <a:r>
              <a:rPr lang="ru-RU" sz="1400" dirty="0">
                <a:latin typeface="Arial" charset="0"/>
              </a:rPr>
              <a:t>здоровья</a:t>
            </a:r>
            <a:endParaRPr lang="ru-RU" sz="1200" dirty="0">
              <a:latin typeface="Arial" charset="0"/>
            </a:endParaRPr>
          </a:p>
        </p:txBody>
      </p:sp>
      <p:sp>
        <p:nvSpPr>
          <p:cNvPr id="28682" name="Rectangle 11"/>
          <p:cNvSpPr>
            <a:spLocks noChangeArrowheads="1"/>
          </p:cNvSpPr>
          <p:nvPr/>
        </p:nvSpPr>
        <p:spPr bwMode="auto">
          <a:xfrm>
            <a:off x="6040438" y="2744788"/>
            <a:ext cx="1387475" cy="901700"/>
          </a:xfrm>
          <a:prstGeom prst="rect">
            <a:avLst/>
          </a:prstGeom>
          <a:solidFill>
            <a:srgbClr val="D9F8F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ru-RU" sz="1400">
                <a:latin typeface="Arial" charset="0"/>
              </a:rPr>
              <a:t>Учет сформиро-</a:t>
            </a:r>
          </a:p>
          <a:p>
            <a:pPr algn="ctr"/>
            <a:r>
              <a:rPr lang="ru-RU" sz="1400">
                <a:latin typeface="Arial" charset="0"/>
              </a:rPr>
              <a:t>ванности общих</a:t>
            </a:r>
          </a:p>
          <a:p>
            <a:pPr algn="ctr"/>
            <a:r>
              <a:rPr lang="ru-RU" sz="1400">
                <a:latin typeface="Arial" charset="0"/>
              </a:rPr>
              <a:t> и специальных</a:t>
            </a:r>
          </a:p>
          <a:p>
            <a:pPr algn="ctr"/>
            <a:r>
              <a:rPr lang="ru-RU" sz="1400">
                <a:latin typeface="Arial" charset="0"/>
              </a:rPr>
              <a:t>условий</a:t>
            </a:r>
            <a:endParaRPr lang="ru-RU" sz="1200">
              <a:latin typeface="Arial" charset="0"/>
            </a:endParaRPr>
          </a:p>
        </p:txBody>
      </p:sp>
      <p:sp>
        <p:nvSpPr>
          <p:cNvPr id="28683" name="Rectangle 13"/>
          <p:cNvSpPr>
            <a:spLocks noChangeArrowheads="1"/>
          </p:cNvSpPr>
          <p:nvPr/>
        </p:nvSpPr>
        <p:spPr bwMode="auto">
          <a:xfrm>
            <a:off x="7527925" y="2751138"/>
            <a:ext cx="1387475" cy="901700"/>
          </a:xfrm>
          <a:prstGeom prst="rect">
            <a:avLst/>
          </a:prstGeom>
          <a:solidFill>
            <a:srgbClr val="D9F8F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ru-RU" sz="1400">
                <a:latin typeface="Arial" charset="0"/>
              </a:rPr>
              <a:t>Учет сформиро-</a:t>
            </a:r>
          </a:p>
          <a:p>
            <a:pPr algn="ctr"/>
            <a:r>
              <a:rPr lang="ru-RU" sz="1400">
                <a:latin typeface="Arial" charset="0"/>
              </a:rPr>
              <a:t>ванности общих</a:t>
            </a:r>
          </a:p>
          <a:p>
            <a:pPr algn="ctr"/>
            <a:r>
              <a:rPr lang="ru-RU" sz="1400">
                <a:latin typeface="Arial" charset="0"/>
              </a:rPr>
              <a:t> и специальных</a:t>
            </a:r>
          </a:p>
          <a:p>
            <a:pPr algn="ctr"/>
            <a:r>
              <a:rPr lang="ru-RU" sz="1400">
                <a:latin typeface="Arial" charset="0"/>
              </a:rPr>
              <a:t>условий</a:t>
            </a:r>
            <a:endParaRPr lang="ru-RU" sz="1200">
              <a:latin typeface="Arial" charset="0"/>
            </a:endParaRPr>
          </a:p>
        </p:txBody>
      </p:sp>
      <p:sp>
        <p:nvSpPr>
          <p:cNvPr id="28684" name="Rectangle 14"/>
          <p:cNvSpPr>
            <a:spLocks noChangeArrowheads="1"/>
          </p:cNvSpPr>
          <p:nvPr/>
        </p:nvSpPr>
        <p:spPr bwMode="auto">
          <a:xfrm>
            <a:off x="2136775" y="4087813"/>
            <a:ext cx="4900613" cy="334962"/>
          </a:xfrm>
          <a:prstGeom prst="rect">
            <a:avLst/>
          </a:prstGeom>
          <a:solidFill>
            <a:srgbClr val="D9F8F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latin typeface="Arial" charset="0"/>
              </a:rPr>
              <a:t>Формирование и развитие учебных навыков учащихся</a:t>
            </a:r>
            <a:endParaRPr lang="ru-RU" sz="1200">
              <a:latin typeface="Arial" charset="0"/>
            </a:endParaRPr>
          </a:p>
        </p:txBody>
      </p:sp>
      <p:sp>
        <p:nvSpPr>
          <p:cNvPr id="28685" name="Rectangle 15"/>
          <p:cNvSpPr>
            <a:spLocks noChangeArrowheads="1"/>
          </p:cNvSpPr>
          <p:nvPr/>
        </p:nvSpPr>
        <p:spPr bwMode="auto">
          <a:xfrm>
            <a:off x="247650" y="4741863"/>
            <a:ext cx="1370013" cy="695325"/>
          </a:xfrm>
          <a:prstGeom prst="rect">
            <a:avLst/>
          </a:prstGeom>
          <a:solidFill>
            <a:srgbClr val="D9F8F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ru-RU" sz="1400">
                <a:latin typeface="Arial" charset="0"/>
              </a:rPr>
              <a:t>Коррекционная</a:t>
            </a:r>
          </a:p>
          <a:p>
            <a:pPr algn="ctr"/>
            <a:r>
              <a:rPr lang="ru-RU" sz="1400">
                <a:latin typeface="Arial" charset="0"/>
              </a:rPr>
              <a:t>работа</a:t>
            </a:r>
            <a:endParaRPr lang="ru-RU" sz="1200">
              <a:latin typeface="Arial" charset="0"/>
            </a:endParaRPr>
          </a:p>
        </p:txBody>
      </p:sp>
      <p:sp>
        <p:nvSpPr>
          <p:cNvPr id="28686" name="Rectangle 16"/>
          <p:cNvSpPr>
            <a:spLocks noChangeArrowheads="1"/>
          </p:cNvSpPr>
          <p:nvPr/>
        </p:nvSpPr>
        <p:spPr bwMode="auto">
          <a:xfrm>
            <a:off x="1717675" y="4741863"/>
            <a:ext cx="1198563" cy="695325"/>
          </a:xfrm>
          <a:prstGeom prst="rect">
            <a:avLst/>
          </a:prstGeom>
          <a:solidFill>
            <a:srgbClr val="D9F8F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ru-RU" sz="1400">
                <a:latin typeface="Arial" charset="0"/>
              </a:rPr>
              <a:t>Индивидуаль-</a:t>
            </a:r>
          </a:p>
          <a:p>
            <a:pPr algn="ctr"/>
            <a:r>
              <a:rPr lang="ru-RU" sz="1400">
                <a:latin typeface="Arial" charset="0"/>
              </a:rPr>
              <a:t>ная работа</a:t>
            </a:r>
            <a:endParaRPr lang="ru-RU" sz="1200">
              <a:latin typeface="Arial" charset="0"/>
            </a:endParaRPr>
          </a:p>
        </p:txBody>
      </p:sp>
      <p:sp>
        <p:nvSpPr>
          <p:cNvPr id="28687" name="Rectangle 17"/>
          <p:cNvSpPr>
            <a:spLocks noChangeArrowheads="1"/>
          </p:cNvSpPr>
          <p:nvPr/>
        </p:nvSpPr>
        <p:spPr bwMode="auto">
          <a:xfrm>
            <a:off x="3022600" y="4741863"/>
            <a:ext cx="1503363" cy="684212"/>
          </a:xfrm>
          <a:prstGeom prst="rect">
            <a:avLst/>
          </a:prstGeom>
          <a:solidFill>
            <a:srgbClr val="D9F8F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ru-RU" sz="1400">
                <a:latin typeface="Arial" charset="0"/>
              </a:rPr>
              <a:t>Дифференци-</a:t>
            </a:r>
          </a:p>
          <a:p>
            <a:pPr algn="ctr"/>
            <a:r>
              <a:rPr lang="ru-RU" sz="1400">
                <a:latin typeface="Arial" charset="0"/>
              </a:rPr>
              <a:t>рованная работа</a:t>
            </a:r>
            <a:endParaRPr lang="ru-RU" sz="1200">
              <a:latin typeface="Arial" charset="0"/>
            </a:endParaRPr>
          </a:p>
        </p:txBody>
      </p:sp>
      <p:sp>
        <p:nvSpPr>
          <p:cNvPr id="28688" name="Rectangle 18"/>
          <p:cNvSpPr>
            <a:spLocks noChangeArrowheads="1"/>
          </p:cNvSpPr>
          <p:nvPr/>
        </p:nvSpPr>
        <p:spPr bwMode="auto">
          <a:xfrm>
            <a:off x="4619625" y="4725988"/>
            <a:ext cx="1373188" cy="696912"/>
          </a:xfrm>
          <a:prstGeom prst="rect">
            <a:avLst/>
          </a:prstGeom>
          <a:solidFill>
            <a:srgbClr val="D9F8F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ru-RU" sz="1400">
                <a:latin typeface="Arial" charset="0"/>
              </a:rPr>
              <a:t>Дополнитель-</a:t>
            </a:r>
          </a:p>
          <a:p>
            <a:pPr algn="ctr"/>
            <a:r>
              <a:rPr lang="ru-RU" sz="1400">
                <a:latin typeface="Arial" charset="0"/>
              </a:rPr>
              <a:t>ные занятия</a:t>
            </a:r>
            <a:endParaRPr lang="ru-RU" sz="1200">
              <a:latin typeface="Arial" charset="0"/>
            </a:endParaRPr>
          </a:p>
        </p:txBody>
      </p:sp>
      <p:sp>
        <p:nvSpPr>
          <p:cNvPr id="28689" name="Rectangle 19"/>
          <p:cNvSpPr>
            <a:spLocks noChangeArrowheads="1"/>
          </p:cNvSpPr>
          <p:nvPr/>
        </p:nvSpPr>
        <p:spPr bwMode="auto">
          <a:xfrm>
            <a:off x="5992813" y="4739551"/>
            <a:ext cx="1387475" cy="684213"/>
          </a:xfrm>
          <a:prstGeom prst="rect">
            <a:avLst/>
          </a:prstGeom>
          <a:solidFill>
            <a:srgbClr val="D9F8F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ru-RU" sz="1400" dirty="0">
                <a:latin typeface="Arial" charset="0"/>
              </a:rPr>
              <a:t>Вовлечение в</a:t>
            </a:r>
          </a:p>
          <a:p>
            <a:pPr algn="ctr"/>
            <a:r>
              <a:rPr lang="ru-RU" sz="1400" dirty="0">
                <a:latin typeface="Arial" charset="0"/>
              </a:rPr>
              <a:t>секции,</a:t>
            </a:r>
          </a:p>
          <a:p>
            <a:pPr algn="ctr"/>
            <a:r>
              <a:rPr lang="ru-RU" sz="1400" dirty="0" smtClean="0">
                <a:latin typeface="Arial" charset="0"/>
              </a:rPr>
              <a:t>кружки</a:t>
            </a:r>
            <a:endParaRPr lang="ru-RU" sz="1200" dirty="0">
              <a:latin typeface="Arial" charset="0"/>
            </a:endParaRPr>
          </a:p>
        </p:txBody>
      </p:sp>
      <p:sp>
        <p:nvSpPr>
          <p:cNvPr id="28690" name="Rectangle 20"/>
          <p:cNvSpPr>
            <a:spLocks noChangeArrowheads="1"/>
          </p:cNvSpPr>
          <p:nvPr/>
        </p:nvSpPr>
        <p:spPr bwMode="auto">
          <a:xfrm>
            <a:off x="7534275" y="4746625"/>
            <a:ext cx="1387475" cy="684213"/>
          </a:xfrm>
          <a:prstGeom prst="rect">
            <a:avLst/>
          </a:prstGeom>
          <a:solidFill>
            <a:srgbClr val="D9F8F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ru-RU" sz="1400">
                <a:latin typeface="Arial" charset="0"/>
              </a:rPr>
              <a:t>Работа с</a:t>
            </a:r>
          </a:p>
          <a:p>
            <a:pPr algn="ctr"/>
            <a:r>
              <a:rPr lang="ru-RU" sz="1400">
                <a:latin typeface="Arial" charset="0"/>
              </a:rPr>
              <a:t>родителями</a:t>
            </a:r>
            <a:endParaRPr lang="ru-RU" sz="1200">
              <a:latin typeface="Arial" charset="0"/>
            </a:endParaRPr>
          </a:p>
        </p:txBody>
      </p:sp>
      <p:sp>
        <p:nvSpPr>
          <p:cNvPr id="28691" name="Rectangle 21"/>
          <p:cNvSpPr>
            <a:spLocks noChangeArrowheads="1"/>
          </p:cNvSpPr>
          <p:nvPr/>
        </p:nvSpPr>
        <p:spPr bwMode="auto">
          <a:xfrm>
            <a:off x="2187575" y="5835650"/>
            <a:ext cx="4900613" cy="334963"/>
          </a:xfrm>
          <a:prstGeom prst="rect">
            <a:avLst/>
          </a:prstGeom>
          <a:solidFill>
            <a:srgbClr val="D9F8F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latin typeface="Arial" charset="0"/>
              </a:rPr>
              <a:t>Получение стандарта образования</a:t>
            </a:r>
            <a:endParaRPr lang="ru-RU" sz="1200">
              <a:latin typeface="Arial" charset="0"/>
            </a:endParaRPr>
          </a:p>
        </p:txBody>
      </p:sp>
      <p:sp>
        <p:nvSpPr>
          <p:cNvPr id="28692" name="Line 22"/>
          <p:cNvSpPr>
            <a:spLocks noChangeShapeType="1"/>
          </p:cNvSpPr>
          <p:nvPr/>
        </p:nvSpPr>
        <p:spPr bwMode="auto">
          <a:xfrm>
            <a:off x="4529138" y="1408113"/>
            <a:ext cx="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693" name="Line 23"/>
          <p:cNvSpPr>
            <a:spLocks noChangeShapeType="1"/>
          </p:cNvSpPr>
          <p:nvPr/>
        </p:nvSpPr>
        <p:spPr bwMode="auto">
          <a:xfrm>
            <a:off x="4551363" y="1966913"/>
            <a:ext cx="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694" name="Line 24"/>
          <p:cNvSpPr>
            <a:spLocks noChangeShapeType="1"/>
          </p:cNvSpPr>
          <p:nvPr/>
        </p:nvSpPr>
        <p:spPr bwMode="auto">
          <a:xfrm>
            <a:off x="966788" y="3651250"/>
            <a:ext cx="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695" name="Line 25"/>
          <p:cNvSpPr>
            <a:spLocks noChangeShapeType="1"/>
          </p:cNvSpPr>
          <p:nvPr/>
        </p:nvSpPr>
        <p:spPr bwMode="auto">
          <a:xfrm>
            <a:off x="2324100" y="3659188"/>
            <a:ext cx="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696" name="Line 26"/>
          <p:cNvSpPr>
            <a:spLocks noChangeShapeType="1"/>
          </p:cNvSpPr>
          <p:nvPr/>
        </p:nvSpPr>
        <p:spPr bwMode="auto">
          <a:xfrm>
            <a:off x="3760788" y="3644900"/>
            <a:ext cx="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697" name="Line 27"/>
          <p:cNvSpPr>
            <a:spLocks noChangeShapeType="1"/>
          </p:cNvSpPr>
          <p:nvPr/>
        </p:nvSpPr>
        <p:spPr bwMode="auto">
          <a:xfrm>
            <a:off x="5329238" y="3646488"/>
            <a:ext cx="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698" name="Line 28"/>
          <p:cNvSpPr>
            <a:spLocks noChangeShapeType="1"/>
          </p:cNvSpPr>
          <p:nvPr/>
        </p:nvSpPr>
        <p:spPr bwMode="auto">
          <a:xfrm>
            <a:off x="6765925" y="3659188"/>
            <a:ext cx="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699" name="Line 29"/>
          <p:cNvSpPr>
            <a:spLocks noChangeShapeType="1"/>
          </p:cNvSpPr>
          <p:nvPr/>
        </p:nvSpPr>
        <p:spPr bwMode="auto">
          <a:xfrm>
            <a:off x="8231188" y="3673475"/>
            <a:ext cx="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700" name="Line 30"/>
          <p:cNvSpPr>
            <a:spLocks noChangeShapeType="1"/>
          </p:cNvSpPr>
          <p:nvPr/>
        </p:nvSpPr>
        <p:spPr bwMode="auto">
          <a:xfrm>
            <a:off x="4587875" y="3863975"/>
            <a:ext cx="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701" name="Line 31"/>
          <p:cNvSpPr>
            <a:spLocks noChangeShapeType="1"/>
          </p:cNvSpPr>
          <p:nvPr/>
        </p:nvSpPr>
        <p:spPr bwMode="auto">
          <a:xfrm>
            <a:off x="973138" y="3860800"/>
            <a:ext cx="7270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702" name="Line 32"/>
          <p:cNvSpPr>
            <a:spLocks noChangeShapeType="1"/>
          </p:cNvSpPr>
          <p:nvPr/>
        </p:nvSpPr>
        <p:spPr bwMode="auto">
          <a:xfrm flipH="1">
            <a:off x="1016000" y="2525713"/>
            <a:ext cx="3482975" cy="15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703" name="Line 33"/>
          <p:cNvSpPr>
            <a:spLocks noChangeShapeType="1"/>
          </p:cNvSpPr>
          <p:nvPr/>
        </p:nvSpPr>
        <p:spPr bwMode="auto">
          <a:xfrm flipH="1">
            <a:off x="2627313" y="2554288"/>
            <a:ext cx="1770062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704" name="Line 34"/>
          <p:cNvSpPr>
            <a:spLocks noChangeShapeType="1"/>
          </p:cNvSpPr>
          <p:nvPr/>
        </p:nvSpPr>
        <p:spPr bwMode="auto">
          <a:xfrm flipH="1">
            <a:off x="3903663" y="2582863"/>
            <a:ext cx="582612" cy="117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705" name="Line 35"/>
          <p:cNvSpPr>
            <a:spLocks noChangeShapeType="1"/>
          </p:cNvSpPr>
          <p:nvPr/>
        </p:nvSpPr>
        <p:spPr bwMode="auto">
          <a:xfrm>
            <a:off x="4586288" y="2582863"/>
            <a:ext cx="552450" cy="131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706" name="Line 36"/>
          <p:cNvSpPr>
            <a:spLocks noChangeShapeType="1"/>
          </p:cNvSpPr>
          <p:nvPr/>
        </p:nvSpPr>
        <p:spPr bwMode="auto">
          <a:xfrm>
            <a:off x="4586288" y="2541588"/>
            <a:ext cx="2046287" cy="15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707" name="Line 37"/>
          <p:cNvSpPr>
            <a:spLocks noChangeShapeType="1"/>
          </p:cNvSpPr>
          <p:nvPr/>
        </p:nvSpPr>
        <p:spPr bwMode="auto">
          <a:xfrm>
            <a:off x="4586288" y="2497138"/>
            <a:ext cx="365760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708" name="Line 38"/>
          <p:cNvSpPr>
            <a:spLocks noChangeShapeType="1"/>
          </p:cNvSpPr>
          <p:nvPr/>
        </p:nvSpPr>
        <p:spPr bwMode="auto">
          <a:xfrm flipH="1">
            <a:off x="1008063" y="4492625"/>
            <a:ext cx="3482975" cy="15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709" name="Line 39"/>
          <p:cNvSpPr>
            <a:spLocks noChangeShapeType="1"/>
          </p:cNvSpPr>
          <p:nvPr/>
        </p:nvSpPr>
        <p:spPr bwMode="auto">
          <a:xfrm flipH="1">
            <a:off x="2619375" y="4521200"/>
            <a:ext cx="1770063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710" name="Line 40"/>
          <p:cNvSpPr>
            <a:spLocks noChangeShapeType="1"/>
          </p:cNvSpPr>
          <p:nvPr/>
        </p:nvSpPr>
        <p:spPr bwMode="auto">
          <a:xfrm flipH="1">
            <a:off x="3895725" y="4549775"/>
            <a:ext cx="582613" cy="117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711" name="Line 41"/>
          <p:cNvSpPr>
            <a:spLocks noChangeShapeType="1"/>
          </p:cNvSpPr>
          <p:nvPr/>
        </p:nvSpPr>
        <p:spPr bwMode="auto">
          <a:xfrm>
            <a:off x="4578350" y="4549775"/>
            <a:ext cx="552450" cy="131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712" name="Line 42"/>
          <p:cNvSpPr>
            <a:spLocks noChangeShapeType="1"/>
          </p:cNvSpPr>
          <p:nvPr/>
        </p:nvSpPr>
        <p:spPr bwMode="auto">
          <a:xfrm>
            <a:off x="4578350" y="4508500"/>
            <a:ext cx="2046288" cy="15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713" name="Line 43"/>
          <p:cNvSpPr>
            <a:spLocks noChangeShapeType="1"/>
          </p:cNvSpPr>
          <p:nvPr/>
        </p:nvSpPr>
        <p:spPr bwMode="auto">
          <a:xfrm>
            <a:off x="4578350" y="4464050"/>
            <a:ext cx="365760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714" name="Line 44"/>
          <p:cNvSpPr>
            <a:spLocks noChangeShapeType="1"/>
          </p:cNvSpPr>
          <p:nvPr/>
        </p:nvSpPr>
        <p:spPr bwMode="auto">
          <a:xfrm>
            <a:off x="957263" y="5457825"/>
            <a:ext cx="3470275" cy="319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715" name="Line 45"/>
          <p:cNvSpPr>
            <a:spLocks noChangeShapeType="1"/>
          </p:cNvSpPr>
          <p:nvPr/>
        </p:nvSpPr>
        <p:spPr bwMode="auto">
          <a:xfrm>
            <a:off x="2409825" y="5443538"/>
            <a:ext cx="2089150" cy="274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716" name="Line 46"/>
          <p:cNvSpPr>
            <a:spLocks noChangeShapeType="1"/>
          </p:cNvSpPr>
          <p:nvPr/>
        </p:nvSpPr>
        <p:spPr bwMode="auto">
          <a:xfrm>
            <a:off x="3860800" y="5457825"/>
            <a:ext cx="725488" cy="20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717" name="Line 47"/>
          <p:cNvSpPr>
            <a:spLocks noChangeShapeType="1"/>
          </p:cNvSpPr>
          <p:nvPr/>
        </p:nvSpPr>
        <p:spPr bwMode="auto">
          <a:xfrm flipH="1">
            <a:off x="4675188" y="5459413"/>
            <a:ext cx="812800" cy="187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718" name="Line 48"/>
          <p:cNvSpPr>
            <a:spLocks noChangeShapeType="1"/>
          </p:cNvSpPr>
          <p:nvPr/>
        </p:nvSpPr>
        <p:spPr bwMode="auto">
          <a:xfrm flipH="1">
            <a:off x="4760913" y="5443538"/>
            <a:ext cx="1960562" cy="246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719" name="Line 49"/>
          <p:cNvSpPr>
            <a:spLocks noChangeShapeType="1"/>
          </p:cNvSpPr>
          <p:nvPr/>
        </p:nvSpPr>
        <p:spPr bwMode="auto">
          <a:xfrm flipH="1">
            <a:off x="4818063" y="5443538"/>
            <a:ext cx="3498850" cy="347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99"/>
                </a:solidFill>
                <a:latin typeface="Arial" charset="0"/>
              </a:rPr>
              <a:t>Пути преодоления </a:t>
            </a:r>
            <a:r>
              <a:rPr lang="ru-RU" b="1" dirty="0" err="1" smtClean="0">
                <a:solidFill>
                  <a:srgbClr val="000099"/>
                </a:solidFill>
                <a:latin typeface="Arial" charset="0"/>
              </a:rPr>
              <a:t>неуспешности</a:t>
            </a:r>
            <a:endParaRPr lang="ru-RU" dirty="0"/>
          </a:p>
        </p:txBody>
      </p:sp>
      <p:pic>
        <p:nvPicPr>
          <p:cNvPr id="3" name="Содержимое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95288" y="1412875"/>
            <a:ext cx="7921625" cy="3312269"/>
          </a:xfrm>
          <a:prstGeom prst="rect">
            <a:avLst/>
          </a:prstGeom>
          <a:noFill/>
        </p:spPr>
      </p:pic>
      <p:pic>
        <p:nvPicPr>
          <p:cNvPr id="5" name="Picture 8" descr="Рисунок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2206625" y="4797425"/>
            <a:ext cx="6325815" cy="18002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96552" y="404664"/>
            <a:ext cx="8229600" cy="122396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/>
              <a:t/>
            </a:r>
            <a:br>
              <a:rPr lang="ru-RU" dirty="0"/>
            </a:br>
            <a:r>
              <a:rPr lang="ru-RU" sz="3600" dirty="0" smtClean="0">
                <a:solidFill>
                  <a:srgbClr val="FF0000"/>
                </a:solidFill>
              </a:rPr>
              <a:t>Когда  учитель  может  считать, что  сделал  все  возможное  в  работе 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 с  отстающими  учениками 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1600200"/>
            <a:ext cx="8569325" cy="4525963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endParaRPr lang="ru-RU" sz="3400" dirty="0" smtClean="0"/>
          </a:p>
          <a:p>
            <a:pPr>
              <a:defRPr/>
            </a:pPr>
            <a:endParaRPr lang="ru-RU" sz="3400" dirty="0" smtClean="0"/>
          </a:p>
          <a:p>
            <a:pPr>
              <a:buNone/>
              <a:defRPr/>
            </a:pPr>
            <a:r>
              <a:rPr lang="ru-RU" sz="3400" dirty="0" smtClean="0"/>
              <a:t>Если </a:t>
            </a:r>
            <a:r>
              <a:rPr lang="ru-RU" sz="3400" dirty="0"/>
              <a:t> есть  план  индивидуальной  работы  с  отстающими  </a:t>
            </a:r>
            <a:endParaRPr lang="ru-RU" sz="3400" dirty="0" smtClean="0"/>
          </a:p>
          <a:p>
            <a:pPr>
              <a:buFont typeface="Wingdings 3" pitchFamily="18" charset="2"/>
              <a:buNone/>
              <a:defRPr/>
            </a:pPr>
            <a:r>
              <a:rPr lang="ru-RU" sz="3400" dirty="0" smtClean="0"/>
              <a:t>учениками</a:t>
            </a:r>
            <a:r>
              <a:rPr lang="ru-RU" sz="3400" dirty="0"/>
              <a:t>.</a:t>
            </a:r>
          </a:p>
          <a:p>
            <a:pPr>
              <a:defRPr/>
            </a:pPr>
            <a:r>
              <a:rPr lang="ru-RU" sz="3400" dirty="0"/>
              <a:t>Если  учитель  </a:t>
            </a:r>
            <a:r>
              <a:rPr lang="ru-RU" sz="3400" dirty="0" smtClean="0"/>
              <a:t>2-3 </a:t>
            </a:r>
            <a:r>
              <a:rPr lang="ru-RU" sz="3400" dirty="0"/>
              <a:t> раза  встретился  с  родителями  ученика, сообщая  им  о  его  проблемах  и  успехах.</a:t>
            </a:r>
          </a:p>
          <a:p>
            <a:pPr>
              <a:defRPr/>
            </a:pPr>
            <a:r>
              <a:rPr lang="ru-RU" sz="3400" dirty="0"/>
              <a:t>Если  ученик  получает  индивидуальное  задание.</a:t>
            </a:r>
          </a:p>
          <a:p>
            <a:pPr>
              <a:defRPr/>
            </a:pPr>
            <a:r>
              <a:rPr lang="ru-RU" sz="3400" dirty="0"/>
              <a:t>Помощь  и  консультации.</a:t>
            </a:r>
          </a:p>
          <a:p>
            <a:pPr>
              <a:defRPr/>
            </a:pPr>
            <a:r>
              <a:rPr lang="ru-RU" sz="3400" dirty="0"/>
              <a:t>Пересажен  с  последних  парт  к  более  сильному  ученику.</a:t>
            </a:r>
          </a:p>
          <a:p>
            <a:pPr>
              <a:defRPr/>
            </a:pPr>
            <a:r>
              <a:rPr lang="ru-RU" sz="3400" dirty="0"/>
              <a:t>Если  у  него  проверяются  все  письменные  работы.</a:t>
            </a:r>
          </a:p>
          <a:p>
            <a:pPr>
              <a:defRPr/>
            </a:pPr>
            <a:r>
              <a:rPr lang="ru-RU" sz="3400" dirty="0"/>
              <a:t>Если  ему  рассказали  и  показали, как  надо  учить  уроки.</a:t>
            </a:r>
          </a:p>
          <a:p>
            <a:pPr>
              <a:defRPr/>
            </a:pPr>
            <a:r>
              <a:rPr lang="ru-RU" sz="3400" dirty="0"/>
              <a:t>И  спросили  за  четверть  5-6 раз.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6d4bb4b39a9b02df55ea05652b0c0bfe2b292"/>
</p:tagLst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3392</TotalTime>
  <Words>259</Words>
  <Application>Microsoft Office PowerPoint</Application>
  <PresentationFormat>Экран (4:3)</PresentationFormat>
  <Paragraphs>101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Arial</vt:lpstr>
      <vt:lpstr>Bahnschrift Condensed</vt:lpstr>
      <vt:lpstr>Bahnschrift Light</vt:lpstr>
      <vt:lpstr>Bahnschrift Light Condensed</vt:lpstr>
      <vt:lpstr>Book Antiqua</vt:lpstr>
      <vt:lpstr>Calibri</vt:lpstr>
      <vt:lpstr>Times New Roman</vt:lpstr>
      <vt:lpstr>Wingdings 3</vt:lpstr>
      <vt:lpstr>Тема Office</vt:lpstr>
      <vt:lpstr>БОУ « Егорьевская ООШ» «Преодоление риска неуспешности» »  О. В. Коробкова директор</vt:lpstr>
      <vt:lpstr>Факторы риска</vt:lpstr>
      <vt:lpstr>Цель программы:  Создание модели эффективной школы, способствующей снижению доли обучающихся с рисками учебной неуспешности за счет создания условий   организации  обучения и повышения   мотивации школьников к учебной деятельности, вовлечения родителей в школьную жизнь, путём создания системы эффективного партнёрства </vt:lpstr>
      <vt:lpstr>Причины неуспешности</vt:lpstr>
      <vt:lpstr>Причины неуспешности</vt:lpstr>
      <vt:lpstr>Причины низкой доли вовлеченности родителей </vt:lpstr>
      <vt:lpstr>Система работы со слабоуспевающими учащимися</vt:lpstr>
      <vt:lpstr>Пути преодоления неуспешности</vt:lpstr>
      <vt:lpstr> Когда  учитель  может  считать, что  сделал  все  возможное  в  работе   с  отстающими  учениками :</vt:lpstr>
      <vt:lpstr>Как повысить уровень социального партнёрства родителей</vt:lpstr>
      <vt:lpstr>Творческих  вам успехов!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 снова в школу</dc:title>
  <dc:creator>obstinate</dc:creator>
  <dc:description>Шаблон презентации с сайта https://presentation-creation.ru/</dc:description>
  <cp:lastModifiedBy>A</cp:lastModifiedBy>
  <cp:revision>1400</cp:revision>
  <dcterms:created xsi:type="dcterms:W3CDTF">2018-02-25T09:09:03Z</dcterms:created>
  <dcterms:modified xsi:type="dcterms:W3CDTF">2023-03-20T07:31:10Z</dcterms:modified>
</cp:coreProperties>
</file>